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079C2D-B18C-47A3-8F40-6C2E8EF7FD19}">
  <a:tblStyle styleId="{D6079C2D-B18C-47A3-8F40-6C2E8EF7FD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Philip Turner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 a presentation on nanomechanical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Sponsored by Virginia Tech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Department of Electrical and Computer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Official undergraduate research course titled “Nanomechanical Computer Subsystem”, lasting for one semester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be5a2116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be5a2116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Carry lookahead adder minimizes the number of clock phases in an ALU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be5a2116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be5a2116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Tried drafting a rod </a:t>
            </a:r>
            <a:r>
              <a:rPr lang="en"/>
              <a:t>logic</a:t>
            </a:r>
            <a:r>
              <a:rPr lang="en"/>
              <a:t> ALU in Minecraft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be5a2116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be5a2116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be5a2116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be5a2116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Shrink the design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enumerate the available options and choose one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be5a2116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cbe5a2116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be5a2116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cbe5a2116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through the sequence of clock phases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e4674b00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e4674b00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signal prevents A/B/C/D/E from actuating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e4674b00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e4674b00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be5a2116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be5a2116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Carry signals are staggered because: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Carry chain employed knobs on top and bottom, to contact the next layer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be5a2116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be5a2116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some time and explain all the data transfers going on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each set of redstone lamps indicates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be5a2116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be5a2116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Smallest computer permitted by the laws of physics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999 nm sphere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form of magnetic memory that must separated 100 nm away to function correctly, 10 nm would lose its data after a few seconds. Even if the device itself is small, what matters is the minimum distance two devices can be separated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Maximize the volume available to store a computer: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Shapeshifting microbot spanning several tens of microns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Controls nanobot with infrared light, a few tens of microns tethering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Covered with CNT antennas pointing every possible direction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cbe5a2116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cbe5a2116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ost streamlined debugging experience I have ever done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Put significant effort into the user interface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Ran ~50 different tests in only 30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Clock phases: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More clock phases means a larger and more complex drive system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Carry lookahead adder needed to reduce the number of phases from 10 to 8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cbe5a2116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cbe5a2116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remaining conceptual hurdles: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Drafted 4-bit circular shifter to understand how to send data between 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the formation of the concept of “generate unit” and “propagate unit”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be5a21163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be5a2116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the generate and propagate units are now at 90 degree angles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Clocking mechanism is more clear: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 walls appear in the same order in time and in space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e2e97bdcd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ce2e97bdcd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 more design iterations, this time in atomic detail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e4674b008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e4674b008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the time spent designing rod logic is spent compiler engineering. Only 1% of the time is spent running molecular dynamics simulations.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format the data is stored in, is not very amenable to representation as a triangularized mesh. It is very different from typical mechanical engineering, which uses point-and-click CAD and finite element methods. Atomically precise systems are pieces of software. Every atom’s location is known exactly and stored exactly. Matter becomes information and be treated like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CLAHousing: </a:t>
            </a:r>
            <a:r>
              <a:rPr lang="en"/>
              <a:t>created</a:t>
            </a:r>
            <a:r>
              <a:rPr lang="en"/>
              <a:t> a hash out of the lattice. There was a function that took the atom types and atom positions, and made a unique 384-bit hash value.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ce4674b00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ce4674b00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[Not discussing the logic units, just using this image as background]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“Why Mechanical Design Cannot Be Like VLSI Design”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Design of electronic circuits has scaled to billions of transistors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Design of mechanical devices has not exceeded thousands of components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With mechanical devices, all the pieces are tightly coupled. No separation of subsystems.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Rod logic breaks this rule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VLSI principles were used to simplify the design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Five functional blocks, each modeled in isolation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Rod logic has much higher fan-out than MLL, one subsystem can connect to multiple other subsystems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make the housing stiff enough, each subsystem is separated and decoupled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bd21565b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bd21565b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 needs to transfer</a:t>
            </a:r>
            <a:r>
              <a:rPr lang="en">
                <a:solidFill>
                  <a:schemeClr val="dk1"/>
                </a:solidFill>
              </a:rPr>
              <a:t> data between parallel bits. There is no obvious way to do this, with the diagrams in Nanosystems.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Solved 1st problem: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Allow rods to be</a:t>
            </a:r>
            <a:r>
              <a:rPr lang="en">
                <a:solidFill>
                  <a:schemeClr val="dk1"/>
                </a:solidFill>
              </a:rPr>
              <a:t> actuated in all 3 spatial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2nd problem: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Knobs facing 2 </a:t>
            </a:r>
            <a:r>
              <a:rPr lang="en"/>
              <a:t>cardinal</a:t>
            </a:r>
            <a:r>
              <a:rPr lang="en"/>
              <a:t> directions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of these knobs has 5-membered rings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5-rings shrink the lattice constant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Solved 2nd problem: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Strategically place Si dopants, which expand the lattice constant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two strains counteract each 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3rd problem: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Lattice now warps along a different axis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Sometimes, you want lattice warping, to create strained shell structures. With linear sliding mechanisms, warping is not a good thing.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cbd21565b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cbd21565b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rods shown have gone through the energy minimizer. The </a:t>
            </a:r>
            <a:r>
              <a:rPr lang="en"/>
              <a:t>warping is very hard to notice.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4-6 phosphorus atoms per knob, compared to 2 with silicon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does this fix the warping problem?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Phosphorus is one of the few non-carbon elements that is easy to simulate accurately.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Superior to silicon dopants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Localized warping (P is surface, Si is bulk)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Side effects don’t pile up after several knobs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Able to use many more dopant atoms, without them all interacting with each other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Remember that with VLSI, decoupling is the key to scaling.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Each dopant is a subsystem of the knob, which is a subsystem of the pattern.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Subsystems must be isolated to create higher-level abstractions.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cba3cff89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cba3cff89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cba3cff8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cba3cff8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be5a211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be5a21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Microbot-nanobot architecture not viable: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Any object travelling through capillaries must be 2 microns or less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Power budget of 10 trillionths of a watt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Nanomedicine from start to end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Material properties of diamond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Low bandwidth for sending data into body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Trillions of nanobots need trillions of control signals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Magnetic field only one bit per second, would send the same signal to all nanobots simultaneously (SIMD)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They need a different signal (MIMD)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Also, need to extract sensor data out of the body to establish feedback loop for robot control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Nanobots must carry compute, data storage onboard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Device specifications require computer in 60 nm sphere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Atomic precision is needed to make medical nanobots a reality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ba3cff89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ba3cff89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ba3cff89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ba3cff89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cba3cff89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cba3cff89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my work with simulations, these estimates do seem reasonable. Quantities on the order of a few zeptojoules per rod.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Found a typo in Nanosystems. With the correction to 0.13 zJ, these estimates are a lot more believable.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takes a lot of trial and error to make an efficient system. These numbers would be plausible after several rounds of optimization.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Note that: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Nanosystems logic array: 32 switches per rod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4-bit CLA: 4–8 switches per rod → energy / switch is higher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ba3cff89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cba3cff8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Hyper-efficiency only applies to combinational logic.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Rod logic registers are still bound by 2.8 zJ.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 logic and MLL are bottlenecked by registers.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ba3cff8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cba3cff8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each operation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 by stating: b</a:t>
            </a:r>
            <a:r>
              <a:rPr lang="en"/>
              <a:t>oth operation modes theorized &lt;2.8 zJ per switching operation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kinetic energy recovered?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Good question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Hoped to answer it with a simulation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Prove that it’s not something like 100 zJ per switching event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working on a method for testing energy efficiency.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an isolated system that obeys the second law of thermodynamics.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Power source must be part of the system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Flywheel is a very dense form of mechanical energy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Went</a:t>
            </a:r>
            <a:r>
              <a:rPr lang="en"/>
              <a:t> through one design iteration, simulation failed horribly.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Working on second iteration, with a planetary gear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Deleted section about flywheel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Presentation was already very long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Too busy with finals to </a:t>
            </a:r>
            <a:r>
              <a:rPr lang="en"/>
              <a:t>finish</a:t>
            </a:r>
            <a:r>
              <a:rPr lang="en"/>
              <a:t> the flywheel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Presentation is about linear sliding mechanisms. Not rotary links and rotary gears.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cbe5a2116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cbe5a2116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I am ending the presentation with slide. The smallest 4-bit adder permitted by the laws of physics.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the result of months of compiler engineering. A self-contained set of source files, that can generate the static structure for a 4-bit adder. I have not yet simulated whether this works correctly or works efficiently. I reached the point where there is array of atoms to enter into the simulator. Now, I can begin trial and error, fixing bugs and optimizing energy consumption.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time in 30 years, that a major university has sponsored molecular nanotechnology. </a:t>
            </a:r>
            <a:r>
              <a:rPr lang="en">
                <a:solidFill>
                  <a:schemeClr val="dk1"/>
                </a:solidFill>
              </a:rPr>
              <a:t>It was an honor to work on this project.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be5a2116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be5a2116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Eric Drexler a chance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Nanosystems: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First page sounded very reasonable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Second chapter discussed scaling laws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laws: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SA:V as example of scaling law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Electromagnets, strength becomes negligible when the entire device is smaller than 10 nm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DC currents can work at 10 nm, but packed closer together they leak current. Proven with NAND flash memory (14 nm)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Electrostatic forces are the only viable one at sub-10-nm scales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Helical electrical fields computer by Ralph Merkle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devices: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limited to just electronic computers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Atomic precision would allow atomically smooth surfaces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Removes damage mechanisms and energy dissipation mechanisms characteristic of friction at macroscale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be5a2116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be5a2116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Robert Freitas and Ralph Merkle invented molecular link logic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Published on IMM.org in 2016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 million times more efficient than cutting-edge transistor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Requires reversible computing to overcome the Landauer limit, and fully utilize its efficiency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be5a2116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be5a2116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 Freitas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 of nanomedicine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Diamond mechanosynthesis literature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Stopped producing research papers in 2012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US20130178626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“Atomically-Precise Products and Methods and Systems for Manufacturing the Same”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2013: filed by Freitas and Merkle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2017: assigned</a:t>
            </a:r>
            <a:r>
              <a:rPr lang="en">
                <a:solidFill>
                  <a:schemeClr val="dk1"/>
                </a:solidFill>
              </a:rPr>
              <a:t> to Nanofactory Corporation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2017: reassigned to CBN Nano Technologies [say with spacing between each word to clarify]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Filed patent on MLL before publishing to IMM.org or ArXiv.org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Well over a dozen patents, with over 10 different people signing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want to be involved with this private intellectual property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 public and accessible alternative to MLL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be5a2116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be5a2116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alternative is rod logic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Invented by Eric Drexler in 1988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Originally with polyyne rods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More refined version uses this diamond rods, around 4 atomic layers thick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Thick enough that continuum mechanics starts to dominate device behavior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Diamond is also much less reactive than polyyne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Physical obstruction of a moving rod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that gray atoms are carbon, white atoms are hydrogen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Input rod prevents the output from moving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[Activate YouTube video of NOR gate] Video of NOR gate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Much more compact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Small enough that you can simulate a logic gate with molecular dynamics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 at efficient as MLL, but efficient enough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Also overcomes the Landauer limit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ce249719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ce249719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this is the logic for a parallel 2-bit half adder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how the drive wall uses the van der Waals force and the Pauli repulsion force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Noncontact forces available at nanoscale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Coulomb forces between ions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vdW force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Pauli repulsion force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parallelism of drive walls, and origin of the name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be5a211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cbe5a21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Around 5 million atoms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each red arrow is 2 phases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and reverse clocking sequence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9.jpg"/><Relationship Id="rId5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Relationship Id="rId4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10" Type="http://schemas.openxmlformats.org/officeDocument/2006/relationships/image" Target="../media/image33.png"/><Relationship Id="rId9" Type="http://schemas.openxmlformats.org/officeDocument/2006/relationships/image" Target="../media/image43.png"/><Relationship Id="rId5" Type="http://schemas.openxmlformats.org/officeDocument/2006/relationships/image" Target="../media/image27.png"/><Relationship Id="rId6" Type="http://schemas.openxmlformats.org/officeDocument/2006/relationships/image" Target="../media/image34.png"/><Relationship Id="rId7" Type="http://schemas.openxmlformats.org/officeDocument/2006/relationships/image" Target="../media/image41.png"/><Relationship Id="rId8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jpg"/><Relationship Id="rId4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jpg"/><Relationship Id="rId4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g"/><Relationship Id="rId4" Type="http://schemas.openxmlformats.org/officeDocument/2006/relationships/image" Target="../media/image51.jpg"/><Relationship Id="rId5" Type="http://schemas.openxmlformats.org/officeDocument/2006/relationships/image" Target="../media/image5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6.jp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hyperlink" Target="http://www.youtube.com/watch?v=GCY1QzgSGT0" TargetMode="External"/><Relationship Id="rId5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Relationship Id="rId4" Type="http://schemas.openxmlformats.org/officeDocument/2006/relationships/image" Target="../media/image8.jpg"/><Relationship Id="rId5" Type="http://schemas.openxmlformats.org/officeDocument/2006/relationships/image" Target="../media/image11.jpg"/><Relationship Id="rId6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Nanomechanical Computing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Philip Turner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element of a computer: 4-bit CLA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0" l="19955" r="0" t="10746"/>
          <a:stretch/>
        </p:blipFill>
        <p:spPr>
          <a:xfrm>
            <a:off x="235175" y="1701313"/>
            <a:ext cx="3396101" cy="27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1269" y="1523877"/>
            <a:ext cx="5290927" cy="30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93325" l="0" r="40684" t="0"/>
          <a:stretch/>
        </p:blipFill>
        <p:spPr>
          <a:xfrm>
            <a:off x="311700" y="4385925"/>
            <a:ext cx="2138675" cy="17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Attempts to draft in Minecraft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4582700"/>
            <a:ext cx="19809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Draft 1</a:t>
            </a:r>
            <a:endParaRPr/>
          </a:p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2548100" y="4582700"/>
            <a:ext cx="25407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Draft 2</a:t>
            </a:r>
            <a:endParaRPr/>
          </a:p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5408100" y="4582675"/>
            <a:ext cx="35391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Draft</a:t>
            </a:r>
            <a:r>
              <a:rPr lang="en"/>
              <a:t> 3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0700"/>
            <a:ext cx="1980945" cy="278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8100" y="1630700"/>
            <a:ext cx="2540748" cy="278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093" y="1630700"/>
            <a:ext cx="3538957" cy="278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7194850" y="2338450"/>
            <a:ext cx="1734200" cy="1468700"/>
          </a:xfrm>
          <a:custGeom>
            <a:rect b="b" l="l" r="r" t="t"/>
            <a:pathLst>
              <a:path extrusionOk="0" h="58748" w="69368">
                <a:moveTo>
                  <a:pt x="3983" y="58748"/>
                </a:moveTo>
                <a:lnTo>
                  <a:pt x="64721" y="32527"/>
                </a:lnTo>
                <a:lnTo>
                  <a:pt x="69368" y="2988"/>
                </a:lnTo>
                <a:lnTo>
                  <a:pt x="61070" y="0"/>
                </a:lnTo>
                <a:lnTo>
                  <a:pt x="1327" y="17591"/>
                </a:lnTo>
                <a:lnTo>
                  <a:pt x="0" y="54101"/>
                </a:lnTo>
                <a:close/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Google Shape;141;p23"/>
          <p:cNvSpPr txBox="1"/>
          <p:nvPr/>
        </p:nvSpPr>
        <p:spPr>
          <a:xfrm>
            <a:off x="5756975" y="1017725"/>
            <a:ext cx="33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</a:t>
            </a:r>
            <a:r>
              <a:rPr lang="en">
                <a:solidFill>
                  <a:srgbClr val="FF0000"/>
                </a:solidFill>
              </a:rPr>
              <a:t>rive “wall” actuating 8 rods at once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42" name="Google Shape;142;p23"/>
          <p:cNvCxnSpPr/>
          <p:nvPr/>
        </p:nvCxnSpPr>
        <p:spPr>
          <a:xfrm>
            <a:off x="8331625" y="1445350"/>
            <a:ext cx="315300" cy="79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Formalizing Rod Logic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switch –</a:t>
            </a:r>
            <a:r>
              <a:rPr lang="en"/>
              <a:t> fundamental building block</a:t>
            </a:r>
            <a:endParaRPr/>
          </a:p>
        </p:txBody>
      </p:sp>
      <p:sp>
        <p:nvSpPr>
          <p:cNvPr id="149" name="Google Shape;149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pattern –</a:t>
            </a:r>
            <a:r>
              <a:rPr lang="en"/>
              <a:t> knobs, inversion of signals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840275"/>
            <a:ext cx="3374651" cy="28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1" y="1840275"/>
            <a:ext cx="3608499" cy="287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Formalizing Rod Logic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3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0 = blocked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 = mobile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only invert inputs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Cannot invert outputs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260301" cy="36810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5"/>
          <p:cNvCxnSpPr/>
          <p:nvPr/>
        </p:nvCxnSpPr>
        <p:spPr>
          <a:xfrm>
            <a:off x="4897925" y="2984775"/>
            <a:ext cx="2648400" cy="16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5"/>
          <p:cNvSpPr txBox="1"/>
          <p:nvPr/>
        </p:nvSpPr>
        <p:spPr>
          <a:xfrm>
            <a:off x="6154325" y="3132325"/>
            <a:ext cx="4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0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641525" y="2193950"/>
            <a:ext cx="4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highlight>
                  <a:srgbClr val="93C47D"/>
                </a:highlight>
              </a:rPr>
              <a:t>1</a:t>
            </a:r>
            <a:endParaRPr b="1" sz="1800">
              <a:solidFill>
                <a:srgbClr val="FF0000"/>
              </a:solidFill>
              <a:highlight>
                <a:srgbClr val="93C47D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Formalizing Rod Logic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39999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AND</a:t>
            </a:r>
            <a:r>
              <a:rPr lang="en"/>
              <a:t> gate</a:t>
            </a:r>
            <a:endParaRPr/>
          </a:p>
        </p:txBody>
      </p:sp>
      <p:sp>
        <p:nvSpPr>
          <p:cNvPr id="168" name="Google Shape;168;p26"/>
          <p:cNvSpPr txBox="1"/>
          <p:nvPr>
            <p:ph idx="2" type="body"/>
          </p:nvPr>
        </p:nvSpPr>
        <p:spPr>
          <a:xfrm>
            <a:off x="4832400" y="1152475"/>
            <a:ext cx="39999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NOR</a:t>
            </a:r>
            <a:r>
              <a:rPr lang="en"/>
              <a:t> gate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50" y="1667650"/>
            <a:ext cx="3257280" cy="30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1" y="1667653"/>
            <a:ext cx="3290025" cy="3014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6"/>
          <p:cNvCxnSpPr/>
          <p:nvPr/>
        </p:nvCxnSpPr>
        <p:spPr>
          <a:xfrm flipH="1" rot="10800000">
            <a:off x="1524725" y="2097825"/>
            <a:ext cx="46500" cy="85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6"/>
          <p:cNvCxnSpPr/>
          <p:nvPr/>
        </p:nvCxnSpPr>
        <p:spPr>
          <a:xfrm rot="10800000">
            <a:off x="2514825" y="2105725"/>
            <a:ext cx="15600" cy="86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6"/>
          <p:cNvCxnSpPr/>
          <p:nvPr/>
        </p:nvCxnSpPr>
        <p:spPr>
          <a:xfrm flipH="1" rot="10800000">
            <a:off x="6050325" y="2446025"/>
            <a:ext cx="30900" cy="95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6"/>
          <p:cNvCxnSpPr/>
          <p:nvPr/>
        </p:nvCxnSpPr>
        <p:spPr>
          <a:xfrm rot="10800000">
            <a:off x="7094800" y="2477025"/>
            <a:ext cx="23100" cy="943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Adder</a:t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4127" r="2493" t="0"/>
          <a:stretch/>
        </p:blipFill>
        <p:spPr>
          <a:xfrm>
            <a:off x="2797700" y="241300"/>
            <a:ext cx="6027549" cy="40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4074150" y="4391625"/>
            <a:ext cx="5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</a:t>
            </a:r>
            <a:endParaRPr baseline="-25000" sz="1800">
              <a:solidFill>
                <a:srgbClr val="FF0000"/>
              </a:solidFill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4761900" y="4391625"/>
            <a:ext cx="5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B</a:t>
            </a:r>
            <a:endParaRPr baseline="-25000" sz="1800">
              <a:solidFill>
                <a:srgbClr val="FF0000"/>
              </a:solidFill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6144325" y="4391625"/>
            <a:ext cx="51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</a:t>
            </a:r>
            <a:r>
              <a:rPr baseline="-25000" lang="en" sz="1800">
                <a:solidFill>
                  <a:srgbClr val="FF0000"/>
                </a:solidFill>
              </a:rPr>
              <a:t>in</a:t>
            </a:r>
            <a:endParaRPr baseline="-25000" sz="1800">
              <a:solidFill>
                <a:srgbClr val="FF0000"/>
              </a:solidFill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6799575" y="4391625"/>
            <a:ext cx="67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sum</a:t>
            </a:r>
            <a:endParaRPr baseline="-25000" sz="1800">
              <a:solidFill>
                <a:srgbClr val="FF0000"/>
              </a:solidFill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7526750" y="4391625"/>
            <a:ext cx="60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</a:t>
            </a:r>
            <a:r>
              <a:rPr baseline="-25000" lang="en" sz="1800">
                <a:solidFill>
                  <a:srgbClr val="FF0000"/>
                </a:solidFill>
              </a:rPr>
              <a:t>out</a:t>
            </a:r>
            <a:endParaRPr baseline="-25000" sz="1800">
              <a:solidFill>
                <a:srgbClr val="FF0000"/>
              </a:solidFill>
            </a:endParaRPr>
          </a:p>
        </p:txBody>
      </p:sp>
      <p:cxnSp>
        <p:nvCxnSpPr>
          <p:cNvPr id="186" name="Google Shape;186;p27"/>
          <p:cNvCxnSpPr>
            <a:endCxn id="181" idx="0"/>
          </p:cNvCxnSpPr>
          <p:nvPr/>
        </p:nvCxnSpPr>
        <p:spPr>
          <a:xfrm>
            <a:off x="4329450" y="3737925"/>
            <a:ext cx="3900" cy="65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7"/>
          <p:cNvCxnSpPr>
            <a:endCxn id="182" idx="0"/>
          </p:cNvCxnSpPr>
          <p:nvPr/>
        </p:nvCxnSpPr>
        <p:spPr>
          <a:xfrm>
            <a:off x="5010300" y="3699225"/>
            <a:ext cx="10800" cy="69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7"/>
          <p:cNvCxnSpPr>
            <a:endCxn id="183" idx="0"/>
          </p:cNvCxnSpPr>
          <p:nvPr/>
        </p:nvCxnSpPr>
        <p:spPr>
          <a:xfrm>
            <a:off x="6394825" y="3730125"/>
            <a:ext cx="8700" cy="66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7"/>
          <p:cNvCxnSpPr>
            <a:endCxn id="184" idx="0"/>
          </p:cNvCxnSpPr>
          <p:nvPr/>
        </p:nvCxnSpPr>
        <p:spPr>
          <a:xfrm>
            <a:off x="7114425" y="3707025"/>
            <a:ext cx="24300" cy="68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7"/>
          <p:cNvCxnSpPr>
            <a:endCxn id="185" idx="0"/>
          </p:cNvCxnSpPr>
          <p:nvPr/>
        </p:nvCxnSpPr>
        <p:spPr>
          <a:xfrm>
            <a:off x="7810700" y="3707025"/>
            <a:ext cx="20400" cy="684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/>
        </p:nvSpPr>
        <p:spPr>
          <a:xfrm>
            <a:off x="2015250" y="2064675"/>
            <a:ext cx="7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NOR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2015250" y="2816538"/>
            <a:ext cx="7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AND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2015250" y="1320918"/>
            <a:ext cx="7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AND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2015250" y="577175"/>
            <a:ext cx="74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NOR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195" name="Google Shape;195;p27"/>
          <p:cNvCxnSpPr>
            <a:endCxn id="192" idx="3"/>
          </p:cNvCxnSpPr>
          <p:nvPr/>
        </p:nvCxnSpPr>
        <p:spPr>
          <a:xfrm flipH="1">
            <a:off x="2758050" y="3033888"/>
            <a:ext cx="762600" cy="1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7"/>
          <p:cNvCxnSpPr>
            <a:endCxn id="191" idx="3"/>
          </p:cNvCxnSpPr>
          <p:nvPr/>
        </p:nvCxnSpPr>
        <p:spPr>
          <a:xfrm rot="10800000">
            <a:off x="2758050" y="2295525"/>
            <a:ext cx="754800" cy="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7"/>
          <p:cNvCxnSpPr>
            <a:endCxn id="193" idx="3"/>
          </p:cNvCxnSpPr>
          <p:nvPr/>
        </p:nvCxnSpPr>
        <p:spPr>
          <a:xfrm rot="10800000">
            <a:off x="2758050" y="1551768"/>
            <a:ext cx="754800" cy="2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7"/>
          <p:cNvCxnSpPr>
            <a:endCxn id="194" idx="3"/>
          </p:cNvCxnSpPr>
          <p:nvPr/>
        </p:nvCxnSpPr>
        <p:spPr>
          <a:xfrm rot="10800000">
            <a:off x="2758050" y="808025"/>
            <a:ext cx="754800" cy="2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7"/>
          <p:cNvSpPr txBox="1"/>
          <p:nvPr/>
        </p:nvSpPr>
        <p:spPr>
          <a:xfrm>
            <a:off x="5373163" y="4391625"/>
            <a:ext cx="67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XOR</a:t>
            </a:r>
            <a:endParaRPr baseline="-25000" sz="1800">
              <a:solidFill>
                <a:srgbClr val="FF0000"/>
              </a:solidFill>
            </a:endParaRPr>
          </a:p>
        </p:txBody>
      </p:sp>
      <p:cxnSp>
        <p:nvCxnSpPr>
          <p:cNvPr id="200" name="Google Shape;200;p27"/>
          <p:cNvCxnSpPr>
            <a:endCxn id="199" idx="0"/>
          </p:cNvCxnSpPr>
          <p:nvPr/>
        </p:nvCxnSpPr>
        <p:spPr>
          <a:xfrm>
            <a:off x="5709913" y="3745725"/>
            <a:ext cx="2400" cy="645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45025"/>
            <a:ext cx="28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5-to-1 Multiplexer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5231" r="0" t="0"/>
          <a:stretch/>
        </p:blipFill>
        <p:spPr>
          <a:xfrm>
            <a:off x="3157051" y="545575"/>
            <a:ext cx="57935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/>
        </p:nvSpPr>
        <p:spPr>
          <a:xfrm>
            <a:off x="4343850" y="4457425"/>
            <a:ext cx="4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4921750" y="4457425"/>
            <a:ext cx="4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B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5546050" y="4457425"/>
            <a:ext cx="4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6108450" y="4457425"/>
            <a:ext cx="4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D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6670850" y="4457425"/>
            <a:ext cx="4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7186850" y="4457425"/>
            <a:ext cx="63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out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1725875" y="2760875"/>
            <a:ext cx="13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select[0]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1725875" y="2139450"/>
            <a:ext cx="13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select[1]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1725875" y="1541700"/>
            <a:ext cx="132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select[2]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216" name="Google Shape;216;p28"/>
          <p:cNvCxnSpPr>
            <a:endCxn id="207" idx="0"/>
          </p:cNvCxnSpPr>
          <p:nvPr/>
        </p:nvCxnSpPr>
        <p:spPr>
          <a:xfrm flipH="1">
            <a:off x="4572000" y="3567925"/>
            <a:ext cx="31800" cy="88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8"/>
          <p:cNvCxnSpPr>
            <a:endCxn id="208" idx="0"/>
          </p:cNvCxnSpPr>
          <p:nvPr/>
        </p:nvCxnSpPr>
        <p:spPr>
          <a:xfrm flipH="1">
            <a:off x="5149900" y="3544525"/>
            <a:ext cx="26400" cy="91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28"/>
          <p:cNvCxnSpPr>
            <a:endCxn id="209" idx="0"/>
          </p:cNvCxnSpPr>
          <p:nvPr/>
        </p:nvCxnSpPr>
        <p:spPr>
          <a:xfrm>
            <a:off x="5764000" y="3552325"/>
            <a:ext cx="10200" cy="90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8"/>
          <p:cNvCxnSpPr>
            <a:endCxn id="210" idx="0"/>
          </p:cNvCxnSpPr>
          <p:nvPr/>
        </p:nvCxnSpPr>
        <p:spPr>
          <a:xfrm>
            <a:off x="6336600" y="3567925"/>
            <a:ext cx="0" cy="88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8"/>
          <p:cNvCxnSpPr>
            <a:endCxn id="211" idx="0"/>
          </p:cNvCxnSpPr>
          <p:nvPr/>
        </p:nvCxnSpPr>
        <p:spPr>
          <a:xfrm flipH="1">
            <a:off x="6899000" y="3544525"/>
            <a:ext cx="2400" cy="912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8"/>
          <p:cNvCxnSpPr>
            <a:endCxn id="212" idx="0"/>
          </p:cNvCxnSpPr>
          <p:nvPr/>
        </p:nvCxnSpPr>
        <p:spPr>
          <a:xfrm>
            <a:off x="7481600" y="3552325"/>
            <a:ext cx="22800" cy="90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8"/>
          <p:cNvCxnSpPr>
            <a:endCxn id="213" idx="3"/>
          </p:cNvCxnSpPr>
          <p:nvPr/>
        </p:nvCxnSpPr>
        <p:spPr>
          <a:xfrm rot="10800000">
            <a:off x="3046775" y="2991725"/>
            <a:ext cx="891600" cy="11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8"/>
          <p:cNvCxnSpPr>
            <a:endCxn id="214" idx="3"/>
          </p:cNvCxnSpPr>
          <p:nvPr/>
        </p:nvCxnSpPr>
        <p:spPr>
          <a:xfrm rot="10800000">
            <a:off x="3046775" y="2370300"/>
            <a:ext cx="891600" cy="2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8"/>
          <p:cNvCxnSpPr>
            <a:endCxn id="215" idx="3"/>
          </p:cNvCxnSpPr>
          <p:nvPr/>
        </p:nvCxnSpPr>
        <p:spPr>
          <a:xfrm rot="10800000">
            <a:off x="3046775" y="1772550"/>
            <a:ext cx="868500" cy="23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2-Bit Logic Unit</a:t>
            </a:r>
            <a:endParaRPr/>
          </a:p>
        </p:txBody>
      </p:sp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b="16862" l="7893" r="3020" t="7824"/>
          <a:stretch/>
        </p:blipFill>
        <p:spPr>
          <a:xfrm>
            <a:off x="952325" y="1082600"/>
            <a:ext cx="6750899" cy="35671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/>
          <p:nvPr/>
        </p:nvSpPr>
        <p:spPr>
          <a:xfrm>
            <a:off x="1238500" y="3520225"/>
            <a:ext cx="2668800" cy="67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1238500" y="2790700"/>
            <a:ext cx="2668800" cy="672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170950" y="3682675"/>
            <a:ext cx="6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in[0]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170950" y="2896300"/>
            <a:ext cx="63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in[1]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7850100" y="2896300"/>
            <a:ext cx="8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out</a:t>
            </a:r>
            <a:r>
              <a:rPr lang="en" sz="1800">
                <a:solidFill>
                  <a:srgbClr val="FF9900"/>
                </a:solidFill>
              </a:rPr>
              <a:t>[1]</a:t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7850100" y="3682675"/>
            <a:ext cx="7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out</a:t>
            </a:r>
            <a:r>
              <a:rPr lang="en" sz="1800">
                <a:solidFill>
                  <a:srgbClr val="FF0000"/>
                </a:solidFill>
              </a:rPr>
              <a:t>[0]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5949750" y="3520225"/>
            <a:ext cx="1405500" cy="67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5949750" y="2790700"/>
            <a:ext cx="1405500" cy="672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4588200" y="1448125"/>
            <a:ext cx="1307400" cy="13770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4282650" y="556025"/>
            <a:ext cx="191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</a:rPr>
              <a:t>o</a:t>
            </a:r>
            <a:r>
              <a:rPr lang="en" sz="1800">
                <a:solidFill>
                  <a:srgbClr val="FF00FF"/>
                </a:solidFill>
              </a:rPr>
              <a:t>peration select</a:t>
            </a:r>
            <a:endParaRPr sz="18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2-Bit Ripple Carry Adder</a:t>
            </a:r>
            <a:endParaRPr/>
          </a:p>
        </p:txBody>
      </p:sp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5154" l="0" r="0" t="5671"/>
          <a:stretch/>
        </p:blipFill>
        <p:spPr>
          <a:xfrm>
            <a:off x="2499475" y="1185100"/>
            <a:ext cx="6154274" cy="32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1429575" y="3552350"/>
            <a:ext cx="6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bit 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8" name="Google Shape;248;p30"/>
          <p:cNvSpPr txBox="1"/>
          <p:nvPr/>
        </p:nvSpPr>
        <p:spPr>
          <a:xfrm>
            <a:off x="1429575" y="2753225"/>
            <a:ext cx="6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bit 1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9" name="Google Shape;249;p30"/>
          <p:cNvSpPr txBox="1"/>
          <p:nvPr/>
        </p:nvSpPr>
        <p:spPr>
          <a:xfrm>
            <a:off x="1429575" y="1954100"/>
            <a:ext cx="6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B7B7"/>
                </a:solidFill>
              </a:rPr>
              <a:t>bit 2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1429575" y="1255063"/>
            <a:ext cx="6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9D9"/>
                </a:solidFill>
              </a:rPr>
              <a:t>bit 3</a:t>
            </a:r>
            <a:endParaRPr sz="1800">
              <a:solidFill>
                <a:srgbClr val="D9D9D9"/>
              </a:solidFill>
            </a:endParaRPr>
          </a:p>
        </p:txBody>
      </p:sp>
      <p:sp>
        <p:nvSpPr>
          <p:cNvPr id="251" name="Google Shape;251;p30"/>
          <p:cNvSpPr/>
          <p:nvPr/>
        </p:nvSpPr>
        <p:spPr>
          <a:xfrm>
            <a:off x="3829200" y="2571750"/>
            <a:ext cx="1532700" cy="156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4104300" y="4527075"/>
            <a:ext cx="9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inputs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6959975" y="2531175"/>
            <a:ext cx="1179000" cy="1608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7058225" y="4527075"/>
            <a:ext cx="9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outputs</a:t>
            </a:r>
            <a:endParaRPr sz="1800">
              <a:solidFill>
                <a:srgbClr val="FF9900"/>
              </a:solidFill>
            </a:endParaRPr>
          </a:p>
        </p:txBody>
      </p:sp>
      <p:cxnSp>
        <p:nvCxnSpPr>
          <p:cNvPr id="255" name="Google Shape;255;p30"/>
          <p:cNvCxnSpPr/>
          <p:nvPr/>
        </p:nvCxnSpPr>
        <p:spPr>
          <a:xfrm flipH="1" rot="10800000">
            <a:off x="6437125" y="3150125"/>
            <a:ext cx="363600" cy="719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" name="Google Shape;256;p30"/>
          <p:cNvCxnSpPr/>
          <p:nvPr/>
        </p:nvCxnSpPr>
        <p:spPr>
          <a:xfrm rot="10800000">
            <a:off x="6475825" y="2461700"/>
            <a:ext cx="324900" cy="634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30"/>
          <p:cNvCxnSpPr/>
          <p:nvPr/>
        </p:nvCxnSpPr>
        <p:spPr>
          <a:xfrm flipH="1" rot="10800000">
            <a:off x="6468075" y="1734400"/>
            <a:ext cx="355800" cy="649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0"/>
          <p:cNvCxnSpPr/>
          <p:nvPr/>
        </p:nvCxnSpPr>
        <p:spPr>
          <a:xfrm rot="10800000">
            <a:off x="6468050" y="953025"/>
            <a:ext cx="363600" cy="688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9" name="Google Shape;259;p30"/>
          <p:cNvSpPr txBox="1"/>
          <p:nvPr/>
        </p:nvSpPr>
        <p:spPr>
          <a:xfrm>
            <a:off x="5957425" y="398450"/>
            <a:ext cx="136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carry chain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4-Bit Ripple Carry Adder</a:t>
            </a:r>
            <a:endParaRPr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Aerial view</a:t>
            </a:r>
            <a:endParaRPr/>
          </a:p>
        </p:txBody>
      </p:sp>
      <p:sp>
        <p:nvSpPr>
          <p:cNvPr id="266" name="Google Shape;266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Output interface</a:t>
            </a:r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25" y="1594825"/>
            <a:ext cx="3216325" cy="325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100" y="1594825"/>
            <a:ext cx="4070745" cy="325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2412100" y="3956250"/>
            <a:ext cx="39999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Protein Transistor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275" y="1461900"/>
            <a:ext cx="2751000" cy="2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087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is the smallest computer that existing technology can build?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4-Bit Ripple Carry Adder</a:t>
            </a:r>
            <a:endParaRPr/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311700" y="1152475"/>
            <a:ext cx="3999900" cy="29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Achievements: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reversible 4-bit adder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</a:t>
            </a:r>
            <a:r>
              <a:rPr lang="en"/>
              <a:t>orward and reverse clock cycle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to debug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Issues: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 distinct clock phases</a:t>
            </a:r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650" y="263487"/>
            <a:ext cx="5013074" cy="4616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Minecraft Carry Lookahead Adder</a:t>
            </a:r>
            <a:endParaRPr/>
          </a:p>
        </p:txBody>
      </p:sp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311700" y="1152475"/>
            <a:ext cx="6736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more design iterations</a:t>
            </a:r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 rotWithShape="1">
          <a:blip r:embed="rId3">
            <a:alphaModFix/>
          </a:blip>
          <a:srcRect b="18467" l="6881" r="0" t="15949"/>
          <a:stretch/>
        </p:blipFill>
        <p:spPr>
          <a:xfrm>
            <a:off x="1300675" y="1728950"/>
            <a:ext cx="6273599" cy="2761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/>
          <p:nvPr/>
        </p:nvSpPr>
        <p:spPr>
          <a:xfrm>
            <a:off x="2009412" y="2241715"/>
            <a:ext cx="2186107" cy="2096127"/>
          </a:xfrm>
          <a:custGeom>
            <a:rect b="b" l="l" r="r" t="t"/>
            <a:pathLst>
              <a:path extrusionOk="0" h="72100" w="75195">
                <a:moveTo>
                  <a:pt x="310" y="0"/>
                </a:moveTo>
                <a:lnTo>
                  <a:pt x="0" y="71791"/>
                </a:lnTo>
                <a:lnTo>
                  <a:pt x="15472" y="72100"/>
                </a:lnTo>
                <a:lnTo>
                  <a:pt x="74576" y="12068"/>
                </a:lnTo>
                <a:lnTo>
                  <a:pt x="75195" y="310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Google Shape;284;p33"/>
          <p:cNvSpPr/>
          <p:nvPr/>
        </p:nvSpPr>
        <p:spPr>
          <a:xfrm>
            <a:off x="5207100" y="2198525"/>
            <a:ext cx="2274400" cy="2220250"/>
          </a:xfrm>
          <a:custGeom>
            <a:rect b="b" l="l" r="r" t="t"/>
            <a:pathLst>
              <a:path extrusionOk="0" h="88810" w="90976">
                <a:moveTo>
                  <a:pt x="0" y="1857"/>
                </a:moveTo>
                <a:lnTo>
                  <a:pt x="309" y="88501"/>
                </a:lnTo>
                <a:lnTo>
                  <a:pt x="18876" y="88810"/>
                </a:lnTo>
                <a:lnTo>
                  <a:pt x="90666" y="13925"/>
                </a:lnTo>
                <a:lnTo>
                  <a:pt x="90976" y="0"/>
                </a:lnTo>
                <a:close/>
              </a:path>
            </a:pathLst>
          </a:cu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Google Shape;285;p33"/>
          <p:cNvSpPr txBox="1"/>
          <p:nvPr/>
        </p:nvSpPr>
        <p:spPr>
          <a:xfrm>
            <a:off x="1965700" y="4547325"/>
            <a:ext cx="154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generate unit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86" name="Google Shape;286;p33"/>
          <p:cNvSpPr txBox="1"/>
          <p:nvPr/>
        </p:nvSpPr>
        <p:spPr>
          <a:xfrm>
            <a:off x="5207100" y="4586000"/>
            <a:ext cx="20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9900"/>
                </a:solidFill>
              </a:rPr>
              <a:t>propagate unit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Minecraft Carry Lookahead Adder</a:t>
            </a:r>
            <a:endParaRPr/>
          </a:p>
        </p:txBody>
      </p:sp>
      <p:sp>
        <p:nvSpPr>
          <p:cNvPr id="292" name="Google Shape;292;p34"/>
          <p:cNvSpPr txBox="1"/>
          <p:nvPr>
            <p:ph idx="1" type="body"/>
          </p:nvPr>
        </p:nvSpPr>
        <p:spPr>
          <a:xfrm>
            <a:off x="1355038" y="4650450"/>
            <a:ext cx="11049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Draft 8</a:t>
            </a:r>
            <a:endParaRPr sz="1400"/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00" y="1154175"/>
            <a:ext cx="3397536" cy="34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575" y="1154175"/>
            <a:ext cx="4223774" cy="343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>
            <p:ph idx="1" type="body"/>
          </p:nvPr>
        </p:nvSpPr>
        <p:spPr>
          <a:xfrm>
            <a:off x="6184188" y="4650450"/>
            <a:ext cx="11049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Draft 9</a:t>
            </a:r>
            <a:endParaRPr sz="1400"/>
          </a:p>
        </p:txBody>
      </p:sp>
      <p:cxnSp>
        <p:nvCxnSpPr>
          <p:cNvPr id="296" name="Google Shape;296;p34"/>
          <p:cNvCxnSpPr/>
          <p:nvPr/>
        </p:nvCxnSpPr>
        <p:spPr>
          <a:xfrm flipH="1" rot="10800000">
            <a:off x="4913125" y="3436250"/>
            <a:ext cx="982500" cy="80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4"/>
          <p:cNvCxnSpPr/>
          <p:nvPr/>
        </p:nvCxnSpPr>
        <p:spPr>
          <a:xfrm flipH="1" rot="10800000">
            <a:off x="5065550" y="3573175"/>
            <a:ext cx="982500" cy="80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8" name="Google Shape;298;p34"/>
          <p:cNvCxnSpPr/>
          <p:nvPr/>
        </p:nvCxnSpPr>
        <p:spPr>
          <a:xfrm flipH="1" rot="10800000">
            <a:off x="7417275" y="1306525"/>
            <a:ext cx="982500" cy="80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4"/>
          <p:cNvCxnSpPr/>
          <p:nvPr/>
        </p:nvCxnSpPr>
        <p:spPr>
          <a:xfrm flipH="1" rot="10800000">
            <a:off x="7561975" y="1412500"/>
            <a:ext cx="982500" cy="80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0" name="Google Shape;300;p34"/>
          <p:cNvCxnSpPr/>
          <p:nvPr/>
        </p:nvCxnSpPr>
        <p:spPr>
          <a:xfrm flipH="1" rot="10800000">
            <a:off x="797550" y="1641650"/>
            <a:ext cx="2622600" cy="259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4"/>
          <p:cNvCxnSpPr/>
          <p:nvPr/>
        </p:nvCxnSpPr>
        <p:spPr>
          <a:xfrm flipH="1" rot="10800000">
            <a:off x="949950" y="1794050"/>
            <a:ext cx="2622600" cy="259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02" name="Google Shape;302;p34"/>
          <p:cNvSpPr txBox="1"/>
          <p:nvPr/>
        </p:nvSpPr>
        <p:spPr>
          <a:xfrm>
            <a:off x="7186750" y="753975"/>
            <a:ext cx="18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clocking sequence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1187" y="0"/>
            <a:ext cx="63135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Nanomechanical Carry Lookahead Adder</a:t>
            </a:r>
            <a:endParaRPr/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632463" y="2824750"/>
            <a:ext cx="11049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Draft 13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250" y="2878275"/>
            <a:ext cx="2151800" cy="90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250" y="193950"/>
            <a:ext cx="2151800" cy="12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 rotWithShape="1">
          <a:blip r:embed="rId5">
            <a:alphaModFix/>
          </a:blip>
          <a:srcRect b="0" l="0" r="31200" t="0"/>
          <a:stretch/>
        </p:blipFill>
        <p:spPr>
          <a:xfrm>
            <a:off x="5192454" y="193950"/>
            <a:ext cx="1470576" cy="6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3251" y="3972650"/>
            <a:ext cx="2137471" cy="9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3250" y="1673800"/>
            <a:ext cx="2151800" cy="102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7000" y="2813650"/>
            <a:ext cx="2151800" cy="2128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 rotWithShape="1">
          <a:blip r:embed="rId9">
            <a:alphaModFix/>
          </a:blip>
          <a:srcRect b="0" l="0" r="40800" t="0"/>
          <a:stretch/>
        </p:blipFill>
        <p:spPr>
          <a:xfrm>
            <a:off x="3368725" y="2813650"/>
            <a:ext cx="2651670" cy="21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7000" y="193949"/>
            <a:ext cx="4496299" cy="232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36"/>
          <p:cNvCxnSpPr/>
          <p:nvPr/>
        </p:nvCxnSpPr>
        <p:spPr>
          <a:xfrm flipH="1">
            <a:off x="534575" y="658925"/>
            <a:ext cx="680700" cy="208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6"/>
          <p:cNvCxnSpPr/>
          <p:nvPr/>
        </p:nvCxnSpPr>
        <p:spPr>
          <a:xfrm>
            <a:off x="1524725" y="419250"/>
            <a:ext cx="2382600" cy="2351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6"/>
          <p:cNvCxnSpPr/>
          <p:nvPr/>
        </p:nvCxnSpPr>
        <p:spPr>
          <a:xfrm flipH="1" rot="10800000">
            <a:off x="5261250" y="1015050"/>
            <a:ext cx="402000" cy="187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36"/>
          <p:cNvCxnSpPr/>
          <p:nvPr/>
        </p:nvCxnSpPr>
        <p:spPr>
          <a:xfrm flipH="1" rot="10800000">
            <a:off x="5686725" y="991825"/>
            <a:ext cx="1129500" cy="212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36"/>
          <p:cNvCxnSpPr/>
          <p:nvPr/>
        </p:nvCxnSpPr>
        <p:spPr>
          <a:xfrm flipH="1" rot="10800000">
            <a:off x="5810500" y="2391925"/>
            <a:ext cx="959400" cy="83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36"/>
          <p:cNvCxnSpPr/>
          <p:nvPr/>
        </p:nvCxnSpPr>
        <p:spPr>
          <a:xfrm>
            <a:off x="5477850" y="3436300"/>
            <a:ext cx="1307400" cy="15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36"/>
          <p:cNvCxnSpPr/>
          <p:nvPr/>
        </p:nvCxnSpPr>
        <p:spPr>
          <a:xfrm>
            <a:off x="5477850" y="3598750"/>
            <a:ext cx="1346100" cy="51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787" y="0"/>
            <a:ext cx="63135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/>
          <p:nvPr/>
        </p:nvSpPr>
        <p:spPr>
          <a:xfrm>
            <a:off x="1807450" y="1471350"/>
            <a:ext cx="1230000" cy="351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/>
          <p:nvPr/>
        </p:nvSpPr>
        <p:spPr>
          <a:xfrm>
            <a:off x="1900325" y="1370775"/>
            <a:ext cx="3912000" cy="2637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3300550" y="1471350"/>
            <a:ext cx="2617800" cy="3519900"/>
          </a:xfrm>
          <a:prstGeom prst="rect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7"/>
          <p:cNvSpPr/>
          <p:nvPr/>
        </p:nvSpPr>
        <p:spPr>
          <a:xfrm>
            <a:off x="6013550" y="71125"/>
            <a:ext cx="1230000" cy="49203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7"/>
          <p:cNvSpPr/>
          <p:nvPr/>
        </p:nvSpPr>
        <p:spPr>
          <a:xfrm>
            <a:off x="5918350" y="117525"/>
            <a:ext cx="2227800" cy="1253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"/>
          <p:cNvSpPr txBox="1"/>
          <p:nvPr/>
        </p:nvSpPr>
        <p:spPr>
          <a:xfrm>
            <a:off x="7444775" y="1683925"/>
            <a:ext cx="14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Output Unit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340" name="Google Shape;340;p37"/>
          <p:cNvSpPr txBox="1"/>
          <p:nvPr>
            <p:ph type="title"/>
          </p:nvPr>
        </p:nvSpPr>
        <p:spPr>
          <a:xfrm>
            <a:off x="311700" y="445025"/>
            <a:ext cx="211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 Layout</a:t>
            </a:r>
            <a:endParaRPr/>
          </a:p>
        </p:txBody>
      </p:sp>
      <p:sp>
        <p:nvSpPr>
          <p:cNvPr id="341" name="Google Shape;341;p37"/>
          <p:cNvSpPr txBox="1"/>
          <p:nvPr/>
        </p:nvSpPr>
        <p:spPr>
          <a:xfrm>
            <a:off x="7449775" y="2950725"/>
            <a:ext cx="14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Carry Unit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273675" y="4114225"/>
            <a:ext cx="1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Input Unit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273675" y="2767775"/>
            <a:ext cx="1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Generate Unit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344" name="Google Shape;344;p37"/>
          <p:cNvSpPr txBox="1"/>
          <p:nvPr/>
        </p:nvSpPr>
        <p:spPr>
          <a:xfrm>
            <a:off x="3696300" y="870500"/>
            <a:ext cx="175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Propagate Unit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Logic Rods</a:t>
            </a:r>
            <a:endParaRPr/>
          </a:p>
        </p:txBody>
      </p:sp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b="10937" l="0" r="0" t="9634"/>
          <a:stretch/>
        </p:blipFill>
        <p:spPr>
          <a:xfrm>
            <a:off x="311700" y="1732275"/>
            <a:ext cx="4805024" cy="32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624" y="328175"/>
            <a:ext cx="3201674" cy="46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311700" y="15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Phosphorus</a:t>
            </a:r>
            <a:endParaRPr/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668" y="107875"/>
            <a:ext cx="2780307" cy="476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/>
          <p:nvPr/>
        </p:nvSpPr>
        <p:spPr>
          <a:xfrm>
            <a:off x="6368950" y="2864250"/>
            <a:ext cx="15063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50" y="1180175"/>
            <a:ext cx="6139276" cy="26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4311600" y="3495875"/>
            <a:ext cx="260400" cy="24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 txBox="1"/>
          <p:nvPr/>
        </p:nvSpPr>
        <p:spPr>
          <a:xfrm>
            <a:off x="3625800" y="3887975"/>
            <a:ext cx="10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P dopants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4387800" y="3343475"/>
            <a:ext cx="260400" cy="24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4311600" y="3038675"/>
            <a:ext cx="260400" cy="24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3702000" y="3495875"/>
            <a:ext cx="260400" cy="24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3625800" y="3343475"/>
            <a:ext cx="260400" cy="24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/>
          <p:nvPr/>
        </p:nvSpPr>
        <p:spPr>
          <a:xfrm>
            <a:off x="3702000" y="3038675"/>
            <a:ext cx="260400" cy="24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 Efficiency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/>
          <p:cNvPicPr preferRelativeResize="0"/>
          <p:nvPr/>
        </p:nvPicPr>
        <p:blipFill rotWithShape="1">
          <a:blip r:embed="rId3">
            <a:alphaModFix/>
          </a:blip>
          <a:srcRect b="22860" l="34628" r="34606" t="25523"/>
          <a:stretch/>
        </p:blipFill>
        <p:spPr>
          <a:xfrm>
            <a:off x="6044525" y="1817238"/>
            <a:ext cx="2290152" cy="249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1"/>
          <p:cNvSpPr txBox="1"/>
          <p:nvPr/>
        </p:nvSpPr>
        <p:spPr>
          <a:xfrm>
            <a:off x="1920600" y="290875"/>
            <a:ext cx="530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Highly Efficient Electronic Computer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78" name="Google Shape;378;p41"/>
          <p:cNvSpPr txBox="1"/>
          <p:nvPr/>
        </p:nvSpPr>
        <p:spPr>
          <a:xfrm>
            <a:off x="1477050" y="1034625"/>
            <a:ext cx="618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Apple GPU architecture: low clock speeds, small caches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6579300" y="2796350"/>
            <a:ext cx="1239900" cy="1228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"/>
          <p:cNvSpPr txBox="1"/>
          <p:nvPr/>
        </p:nvSpPr>
        <p:spPr>
          <a:xfrm>
            <a:off x="6303150" y="4422675"/>
            <a:ext cx="17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25% of die area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381" name="Google Shape;3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00" y="1817250"/>
            <a:ext cx="5302800" cy="2981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270225" y="4454925"/>
            <a:ext cx="39999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Nanomedicine (1999)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572000" y="4454925"/>
            <a:ext cx="39999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Open Access Website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88" y="169000"/>
            <a:ext cx="3113373" cy="4150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672" y="169000"/>
            <a:ext cx="3110566" cy="4150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/>
          <p:nvPr/>
        </p:nvSpPr>
        <p:spPr>
          <a:xfrm>
            <a:off x="2182350" y="249125"/>
            <a:ext cx="47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Energy per Switching Operation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2182350" y="1789325"/>
            <a:ext cx="47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(50 W) / (1.296 GHz)(57 billion)(≤25%)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2182350" y="3129875"/>
            <a:ext cx="47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(12 W) / (389 MHz)(57 billion)(≤25%)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9" name="Google Shape;389;p42"/>
          <p:cNvSpPr txBox="1"/>
          <p:nvPr/>
        </p:nvSpPr>
        <p:spPr>
          <a:xfrm>
            <a:off x="1701800" y="1043338"/>
            <a:ext cx="477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0" name="Google Shape;390;p42"/>
          <p:cNvSpPr txBox="1"/>
          <p:nvPr/>
        </p:nvSpPr>
        <p:spPr>
          <a:xfrm>
            <a:off x="2182350" y="1005575"/>
            <a:ext cx="47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≥2707 x 10</a:t>
            </a:r>
            <a:r>
              <a:rPr baseline="30000" lang="en" sz="2400">
                <a:solidFill>
                  <a:schemeClr val="dk2"/>
                </a:solidFill>
              </a:rPr>
              <a:t>-21</a:t>
            </a:r>
            <a:r>
              <a:rPr lang="en" sz="2400">
                <a:solidFill>
                  <a:schemeClr val="dk2"/>
                </a:solidFill>
              </a:rPr>
              <a:t> J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2182350" y="2394313"/>
            <a:ext cx="47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≥</a:t>
            </a:r>
            <a:r>
              <a:rPr lang="en" sz="2400">
                <a:solidFill>
                  <a:schemeClr val="dk2"/>
                </a:solidFill>
              </a:rPr>
              <a:t>2164 x 10</a:t>
            </a:r>
            <a:r>
              <a:rPr baseline="30000" lang="en" sz="2400">
                <a:solidFill>
                  <a:schemeClr val="dk2"/>
                </a:solidFill>
              </a:rPr>
              <a:t>-21</a:t>
            </a:r>
            <a:r>
              <a:rPr lang="en" sz="2400">
                <a:solidFill>
                  <a:schemeClr val="dk2"/>
                </a:solidFill>
              </a:rPr>
              <a:t> J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92" name="Google Shape;392;p42"/>
          <p:cNvSpPr txBox="1"/>
          <p:nvPr/>
        </p:nvSpPr>
        <p:spPr>
          <a:xfrm>
            <a:off x="2182350" y="3761500"/>
            <a:ext cx="477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3</a:t>
            </a:r>
            <a:r>
              <a:rPr lang="en" sz="2400">
                <a:solidFill>
                  <a:schemeClr val="dk2"/>
                </a:solidFill>
              </a:rPr>
              <a:t> x 10</a:t>
            </a:r>
            <a:r>
              <a:rPr baseline="30000" lang="en" sz="2400">
                <a:solidFill>
                  <a:schemeClr val="dk2"/>
                </a:solidFill>
              </a:rPr>
              <a:t>-21</a:t>
            </a:r>
            <a:r>
              <a:rPr lang="en" sz="2400">
                <a:solidFill>
                  <a:schemeClr val="dk2"/>
                </a:solidFill>
              </a:rPr>
              <a:t> J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393" name="Google Shape;393;p42"/>
          <p:cNvSpPr txBox="1"/>
          <p:nvPr/>
        </p:nvSpPr>
        <p:spPr>
          <a:xfrm>
            <a:off x="2182350" y="4470425"/>
            <a:ext cx="47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Landauer Limit (300 K)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/>
        </p:nvSpPr>
        <p:spPr>
          <a:xfrm>
            <a:off x="425450" y="268225"/>
            <a:ext cx="762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How efficient can consumer electronics get?</a:t>
            </a:r>
            <a:endParaRPr sz="2400">
              <a:solidFill>
                <a:schemeClr val="dk1"/>
              </a:solidFill>
            </a:endParaRPr>
          </a:p>
        </p:txBody>
      </p:sp>
      <p:graphicFrame>
        <p:nvGraphicFramePr>
          <p:cNvPr id="399" name="Google Shape;399;p43"/>
          <p:cNvGraphicFramePr/>
          <p:nvPr/>
        </p:nvGraphicFramePr>
        <p:xfrm>
          <a:off x="649625" y="154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{D6079C2D-B18C-47A3-8F40-6C2E8EF7FD19}</a:tableStyleId>
              </a:tblPr>
              <a:tblGrid>
                <a:gridCol w="1568950"/>
                <a:gridCol w="1568950"/>
                <a:gridCol w="1568950"/>
                <a:gridCol w="1568950"/>
                <a:gridCol w="1568950"/>
              </a:tblGrid>
              <a:tr h="50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TSMC Node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MHz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389 MHz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1.296 GHz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GHz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2,164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2,164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2,707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&gt;10,000 zJ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N3 (35% better)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1,406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1,406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1,759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&gt;10,000 zJ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N2 (</a:t>
                      </a:r>
                      <a:r>
                        <a:rPr lang="en"/>
                        <a:t>35% more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914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914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1,143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&gt;10,000 zJ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6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Landauer Limit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 zJ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/>
        </p:nvSpPr>
        <p:spPr>
          <a:xfrm>
            <a:off x="397575" y="258825"/>
            <a:ext cx="57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Efficiency of Rod Logic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320200" y="3359750"/>
            <a:ext cx="462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Energy loss, per rod, per cycle (</a:t>
            </a:r>
            <a:r>
              <a:rPr i="1" lang="en" sz="1500">
                <a:solidFill>
                  <a:schemeClr val="dk2"/>
                </a:solidFill>
              </a:rPr>
              <a:t>Nanosystems </a:t>
            </a:r>
            <a:r>
              <a:rPr lang="en" sz="1500">
                <a:solidFill>
                  <a:schemeClr val="dk2"/>
                </a:solidFill>
              </a:rPr>
              <a:t>PLA)</a:t>
            </a:r>
            <a:endParaRPr sz="1500">
              <a:solidFill>
                <a:schemeClr val="dk2"/>
              </a:solidFill>
            </a:endParaRPr>
          </a:p>
        </p:txBody>
      </p:sp>
      <p:graphicFrame>
        <p:nvGraphicFramePr>
          <p:cNvPr id="406" name="Google Shape;406;p44"/>
          <p:cNvGraphicFramePr/>
          <p:nvPr/>
        </p:nvGraphicFramePr>
        <p:xfrm>
          <a:off x="320225" y="103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{D6079C2D-B18C-47A3-8F40-6C2E8EF7FD19}</a:tableStyleId>
              </a:tblPr>
              <a:tblGrid>
                <a:gridCol w="1964475"/>
                <a:gridCol w="925550"/>
                <a:gridCol w="883325"/>
                <a:gridCol w="853225"/>
              </a:tblGrid>
              <a:tr h="645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Dissipation Mode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Scaling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MHz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 GHz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Vibrational Excitation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O(v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 zJ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0.56 zJ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Sliding-Interface Drag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O(v)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 zJ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0.05 zJ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 Surface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O(v)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 zJ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 zJ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Thermoelastic Losses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O(1)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0.41 zJ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0.41 zJ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graphicFrame>
        <p:nvGraphicFramePr>
          <p:cNvPr id="407" name="Google Shape;407;p44"/>
          <p:cNvGraphicFramePr/>
          <p:nvPr/>
        </p:nvGraphicFramePr>
        <p:xfrm>
          <a:off x="5197575" y="103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{D6079C2D-B18C-47A3-8F40-6C2E8EF7FD19}</a:tableStyleId>
              </a:tblPr>
              <a:tblGrid>
                <a:gridCol w="1264025"/>
                <a:gridCol w="1189350"/>
                <a:gridCol w="1338700"/>
              </a:tblGrid>
              <a:tr h="62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Energy / Rod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Energy / Switching Event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Forward Cycle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1.08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0.068 zJ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Reverse Cycle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1.08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0.068 zJ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2.16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0.135 zJ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19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Landauer Limit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44.8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2.8 zJ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Google Shape;412;p45"/>
          <p:cNvGraphicFramePr/>
          <p:nvPr/>
        </p:nvGraphicFramePr>
        <p:xfrm>
          <a:off x="638850" y="106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{D6079C2D-B18C-47A3-8F40-6C2E8EF7FD19}</a:tableStyleId>
              </a:tblPr>
              <a:tblGrid>
                <a:gridCol w="1966575"/>
                <a:gridCol w="1966575"/>
                <a:gridCol w="1966575"/>
                <a:gridCol w="1966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MHz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 GHz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GHz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TSMC N5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r>
                        <a:rPr lang="en"/>
                        <a:t>,</a:t>
                      </a:r>
                      <a:r>
                        <a:rPr lang="en"/>
                        <a:t>164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r>
                        <a:rPr lang="en"/>
                        <a:t>,</a:t>
                      </a:r>
                      <a:r>
                        <a:rPr lang="en"/>
                        <a:t>707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&gt;10,000 zJ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TSMC N2 (optimistic)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914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,</a:t>
                      </a:r>
                      <a:r>
                        <a:rPr lang="en"/>
                        <a:t>143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&gt;10,000 zJ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Landauer Limit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2.8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2.8 zJ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Rod Logic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0.051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0.135 zJ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cannot operate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Molecular Link Logic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TBD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TBD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cannot operate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3" name="Google Shape;413;p45"/>
          <p:cNvSpPr txBox="1"/>
          <p:nvPr/>
        </p:nvSpPr>
        <p:spPr>
          <a:xfrm>
            <a:off x="506100" y="3699375"/>
            <a:ext cx="813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Rod logic is theoretically ~15,000x more efficient than CMOS.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Rod logic is theoretically ~40x more efficient than Landauer limit.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397575" y="258825"/>
            <a:ext cx="577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Efficiency of Rod Logic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"/>
          <p:cNvSpPr txBox="1"/>
          <p:nvPr/>
        </p:nvSpPr>
        <p:spPr>
          <a:xfrm>
            <a:off x="384350" y="308625"/>
            <a:ext cx="606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Proposed Operating Speeds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20" name="Google Shape;420;p46"/>
          <p:cNvSpPr txBox="1"/>
          <p:nvPr/>
        </p:nvSpPr>
        <p:spPr>
          <a:xfrm>
            <a:off x="1120075" y="1129125"/>
            <a:ext cx="221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</a:rPr>
              <a:t>1 MHz</a:t>
            </a:r>
            <a:endParaRPr sz="3800">
              <a:solidFill>
                <a:schemeClr val="dk2"/>
              </a:solidFill>
            </a:endParaRPr>
          </a:p>
        </p:txBody>
      </p:sp>
      <p:sp>
        <p:nvSpPr>
          <p:cNvPr id="421" name="Google Shape;421;p46"/>
          <p:cNvSpPr txBox="1"/>
          <p:nvPr/>
        </p:nvSpPr>
        <p:spPr>
          <a:xfrm>
            <a:off x="5502675" y="1129125"/>
            <a:ext cx="221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2"/>
                </a:solidFill>
              </a:rPr>
              <a:t>1 GHz</a:t>
            </a:r>
            <a:endParaRPr sz="3800">
              <a:solidFill>
                <a:schemeClr val="dk2"/>
              </a:solidFill>
            </a:endParaRPr>
          </a:p>
        </p:txBody>
      </p:sp>
      <p:sp>
        <p:nvSpPr>
          <p:cNvPr id="422" name="Google Shape;422;p46"/>
          <p:cNvSpPr txBox="1"/>
          <p:nvPr/>
        </p:nvSpPr>
        <p:spPr>
          <a:xfrm>
            <a:off x="4641825" y="1991225"/>
            <a:ext cx="4353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Competitive with electronics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Personal computers (CPUs, GPUs)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Energy dominated by O(v)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K = ½ m v</a:t>
            </a:r>
            <a:r>
              <a:rPr baseline="30000" lang="en" sz="1800">
                <a:solidFill>
                  <a:schemeClr val="dk2"/>
                </a:solidFill>
              </a:rPr>
              <a:t>2</a:t>
            </a:r>
            <a:endParaRPr baseline="30000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How is kinetic energy recovered?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3" name="Google Shape;423;p46"/>
          <p:cNvSpPr txBox="1"/>
          <p:nvPr/>
        </p:nvSpPr>
        <p:spPr>
          <a:xfrm>
            <a:off x="259225" y="1991225"/>
            <a:ext cx="393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Factories and robots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Massively parallel AI training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Energy dominated by O(1)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idx="1" type="body"/>
          </p:nvPr>
        </p:nvSpPr>
        <p:spPr>
          <a:xfrm>
            <a:off x="311700" y="1152475"/>
            <a:ext cx="3773700" cy="12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685,431 atoms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26 nm x 13 nm x 21 nm</a:t>
            </a:r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350" y="3108875"/>
            <a:ext cx="3075951" cy="190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025362" y="14712"/>
            <a:ext cx="2963302" cy="335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2425" y="3164275"/>
            <a:ext cx="2934226" cy="1793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Nanomechanical Carry Lookahead Adder</a:t>
            </a:r>
            <a:endParaRPr/>
          </a:p>
        </p:txBody>
      </p:sp>
      <p:cxnSp>
        <p:nvCxnSpPr>
          <p:cNvPr id="433" name="Google Shape;433;p47"/>
          <p:cNvCxnSpPr/>
          <p:nvPr/>
        </p:nvCxnSpPr>
        <p:spPr>
          <a:xfrm flipH="1" rot="10800000">
            <a:off x="1501525" y="3040525"/>
            <a:ext cx="69393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7"/>
          <p:cNvCxnSpPr/>
          <p:nvPr/>
        </p:nvCxnSpPr>
        <p:spPr>
          <a:xfrm flipH="1" rot="10800000">
            <a:off x="1512425" y="5013350"/>
            <a:ext cx="69393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7"/>
          <p:cNvCxnSpPr/>
          <p:nvPr/>
        </p:nvCxnSpPr>
        <p:spPr>
          <a:xfrm rot="10800000">
            <a:off x="8448375" y="434875"/>
            <a:ext cx="15600" cy="458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Dot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47"/>
          <p:cNvCxnSpPr/>
          <p:nvPr/>
        </p:nvCxnSpPr>
        <p:spPr>
          <a:xfrm rot="10800000">
            <a:off x="4729450" y="1177375"/>
            <a:ext cx="23100" cy="384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437" name="Google Shape;437;p47"/>
          <p:cNvSpPr txBox="1"/>
          <p:nvPr/>
        </p:nvSpPr>
        <p:spPr>
          <a:xfrm>
            <a:off x="8538550" y="1579825"/>
            <a:ext cx="4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21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38" name="Google Shape;438;p47"/>
          <p:cNvCxnSpPr>
            <a:stCxn id="437" idx="0"/>
          </p:cNvCxnSpPr>
          <p:nvPr/>
        </p:nvCxnSpPr>
        <p:spPr>
          <a:xfrm flipH="1" rot="10800000">
            <a:off x="8771650" y="426925"/>
            <a:ext cx="1800" cy="11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7"/>
          <p:cNvCxnSpPr>
            <a:stCxn id="437" idx="2"/>
          </p:cNvCxnSpPr>
          <p:nvPr/>
        </p:nvCxnSpPr>
        <p:spPr>
          <a:xfrm>
            <a:off x="8771650" y="1980025"/>
            <a:ext cx="9600" cy="105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47"/>
          <p:cNvSpPr txBox="1"/>
          <p:nvPr/>
        </p:nvSpPr>
        <p:spPr>
          <a:xfrm>
            <a:off x="2831538" y="2523850"/>
            <a:ext cx="4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26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41" name="Google Shape;441;p47"/>
          <p:cNvCxnSpPr>
            <a:stCxn id="440" idx="3"/>
          </p:cNvCxnSpPr>
          <p:nvPr/>
        </p:nvCxnSpPr>
        <p:spPr>
          <a:xfrm>
            <a:off x="3297738" y="2723950"/>
            <a:ext cx="13524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47"/>
          <p:cNvCxnSpPr>
            <a:stCxn id="440" idx="1"/>
          </p:cNvCxnSpPr>
          <p:nvPr/>
        </p:nvCxnSpPr>
        <p:spPr>
          <a:xfrm flipH="1">
            <a:off x="1501638" y="2723950"/>
            <a:ext cx="13299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47"/>
          <p:cNvSpPr txBox="1"/>
          <p:nvPr/>
        </p:nvSpPr>
        <p:spPr>
          <a:xfrm>
            <a:off x="895213" y="3861000"/>
            <a:ext cx="4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444" name="Google Shape;444;p47"/>
          <p:cNvCxnSpPr>
            <a:stCxn id="443" idx="0"/>
          </p:cNvCxnSpPr>
          <p:nvPr/>
        </p:nvCxnSpPr>
        <p:spPr>
          <a:xfrm rot="10800000">
            <a:off x="1122313" y="3080400"/>
            <a:ext cx="6000" cy="7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47"/>
          <p:cNvCxnSpPr>
            <a:stCxn id="443" idx="2"/>
          </p:cNvCxnSpPr>
          <p:nvPr/>
        </p:nvCxnSpPr>
        <p:spPr>
          <a:xfrm>
            <a:off x="1128313" y="4261200"/>
            <a:ext cx="1800" cy="7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70225" y="4454925"/>
            <a:ext cx="39999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Nanosystems</a:t>
            </a:r>
            <a:r>
              <a:rPr lang="en"/>
              <a:t> (1992)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572000" y="4454925"/>
            <a:ext cx="39999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Open Access Thesis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225" y="152400"/>
            <a:ext cx="2901907" cy="41501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394" y="152400"/>
            <a:ext cx="3175121" cy="4150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Molecular Link Logic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250" y="2673425"/>
            <a:ext cx="3664474" cy="219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76" y="1178425"/>
            <a:ext cx="3763181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100" y="187500"/>
            <a:ext cx="3958774" cy="232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Molecular Link Logic: Private Intellectual Property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00" y="1633175"/>
            <a:ext cx="8304098" cy="22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 Logic: Open Alternative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Schematic from Drexler’s thesis</a:t>
            </a:r>
            <a:endParaRPr/>
          </a:p>
        </p:txBody>
      </p:sp>
      <p:sp>
        <p:nvSpPr>
          <p:cNvPr id="99" name="Google Shape;99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200,000 atoms/gate → 2,000 atoms/gate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6000"/>
            <a:ext cx="3025125" cy="32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title="Atomically precise NOR gat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350" y="1932950"/>
            <a:ext cx="5106500" cy="28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 Logic: Open Alternative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125" y="2823525"/>
            <a:ext cx="2329838" cy="20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4">
            <a:alphaModFix/>
          </a:blip>
          <a:srcRect b="0" l="0" r="0" t="18146"/>
          <a:stretch/>
        </p:blipFill>
        <p:spPr>
          <a:xfrm>
            <a:off x="1112125" y="1081450"/>
            <a:ext cx="2710675" cy="16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0525" y="3061536"/>
            <a:ext cx="2733868" cy="20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3825" y="1017736"/>
            <a:ext cx="3630451" cy="15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410775" y="1603475"/>
            <a:ext cx="66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rods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240550" y="3811350"/>
            <a:ext cx="108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housing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993225" y="3811350"/>
            <a:ext cx="13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drive wall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3993225" y="1603475"/>
            <a:ext cx="13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patterns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would a rod logic computer look like?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700" y="1170125"/>
            <a:ext cx="397500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